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1">
  <p:sldMasterIdLst>
    <p:sldMasterId id="2147483660" r:id="rId1"/>
    <p:sldMasterId id="2147483672" r:id="rId2"/>
  </p:sldMasterIdLst>
  <p:notesMasterIdLst>
    <p:notesMasterId r:id="rId16"/>
  </p:notesMasterIdLst>
  <p:handoutMasterIdLst>
    <p:handoutMasterId r:id="rId17"/>
  </p:handoutMasterIdLst>
  <p:sldIdLst>
    <p:sldId id="303" r:id="rId3"/>
    <p:sldId id="299" r:id="rId4"/>
    <p:sldId id="304" r:id="rId5"/>
    <p:sldId id="296" r:id="rId6"/>
    <p:sldId id="297" r:id="rId7"/>
    <p:sldId id="305" r:id="rId8"/>
    <p:sldId id="306" r:id="rId9"/>
    <p:sldId id="307" r:id="rId10"/>
    <p:sldId id="308" r:id="rId11"/>
    <p:sldId id="311" r:id="rId12"/>
    <p:sldId id="312" r:id="rId13"/>
    <p:sldId id="300" r:id="rId14"/>
    <p:sldId id="310" r:id="rId1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4B85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4660"/>
  </p:normalViewPr>
  <p:slideViewPr>
    <p:cSldViewPr>
      <p:cViewPr>
        <p:scale>
          <a:sx n="66" d="100"/>
          <a:sy n="66" d="100"/>
        </p:scale>
        <p:origin x="-1542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6310D-0087-4FF7-95B3-3FA504C4AE23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0B0BF-341B-4BCF-905F-72DD5C1C43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456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7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E9909-B6C6-4544-A25C-1606D1F3A28E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10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7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49E58-CC1D-4D1E-A9F3-22832AF21E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288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4203FE-C283-446F-92D0-FDE0EC0F0F6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095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4203FE-C283-446F-92D0-FDE0EC0F0F6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095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4203FE-C283-446F-92D0-FDE0EC0F0F6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095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4203FE-C283-446F-92D0-FDE0EC0F0F6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095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C03B4-B21B-4DD2-ABA7-A14FFA58A77A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19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7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2924A-7BFF-4905-B031-F33875F23C5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C4B2E-EB75-4C87-9883-51863D5A527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669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70263-73C3-454E-9F21-836FD2FF9AC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FAABA-FA5A-4944-940C-A8188472EE4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731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EE9FD-5F20-498F-BFF1-DB83567B694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C48F1-1100-49AA-8C55-8E5014CA4F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952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02598-C5ED-4528-9056-49C35A5F26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0E628-C5C7-4B60-B17A-B22C62CD717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164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8" indent="0">
              <a:buNone/>
              <a:defRPr sz="1800" b="1"/>
            </a:lvl3pPr>
            <a:lvl4pPr marL="1371430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8" indent="0">
              <a:buNone/>
              <a:defRPr sz="1800" b="1"/>
            </a:lvl3pPr>
            <a:lvl4pPr marL="1371430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B9AD3-892C-4C65-BAE8-BFC7E526F2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65D19-AF58-43B0-8B79-A99A238AC3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76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D62B9-F1D8-449F-9FC6-F52FCC3258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567F5-858E-4E7B-8B08-27FEE6681E5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6047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CB962-A47C-4BEB-95AC-027BCAA18A9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4E9A0-85AD-4505-B83A-02C4E308E71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83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8" indent="0">
              <a:buNone/>
              <a:defRPr sz="1000"/>
            </a:lvl3pPr>
            <a:lvl4pPr marL="1371430" indent="0">
              <a:buNone/>
              <a:defRPr sz="900"/>
            </a:lvl4pPr>
            <a:lvl5pPr marL="1828574" indent="0">
              <a:buNone/>
              <a:defRPr sz="900"/>
            </a:lvl5pPr>
            <a:lvl6pPr marL="2285715" indent="0">
              <a:buNone/>
              <a:defRPr sz="900"/>
            </a:lvl6pPr>
            <a:lvl7pPr marL="2742857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00B38-B4C1-4A49-8FDA-76B1087917C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93057-643D-461D-953C-DA18A034BA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650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42" indent="0">
              <a:buNone/>
              <a:defRPr sz="2800"/>
            </a:lvl2pPr>
            <a:lvl3pPr marL="914288" indent="0">
              <a:buNone/>
              <a:defRPr sz="2400"/>
            </a:lvl3pPr>
            <a:lvl4pPr marL="1371430" indent="0">
              <a:buNone/>
              <a:defRPr sz="2000"/>
            </a:lvl4pPr>
            <a:lvl5pPr marL="1828574" indent="0">
              <a:buNone/>
              <a:defRPr sz="2000"/>
            </a:lvl5pPr>
            <a:lvl6pPr marL="2285715" indent="0">
              <a:buNone/>
              <a:defRPr sz="2000"/>
            </a:lvl6pPr>
            <a:lvl7pPr marL="2742857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8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8" indent="0">
              <a:buNone/>
              <a:defRPr sz="1000"/>
            </a:lvl3pPr>
            <a:lvl4pPr marL="1371430" indent="0">
              <a:buNone/>
              <a:defRPr sz="900"/>
            </a:lvl4pPr>
            <a:lvl5pPr marL="1828574" indent="0">
              <a:buNone/>
              <a:defRPr sz="900"/>
            </a:lvl5pPr>
            <a:lvl6pPr marL="2285715" indent="0">
              <a:buNone/>
              <a:defRPr sz="900"/>
            </a:lvl6pPr>
            <a:lvl7pPr marL="2742857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3AC75-28AA-4E63-9614-F81AFEB99D5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3F8DC-6400-4DEE-9791-C00267FF7B0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6707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B4982-9A40-46D5-9321-D11E2C77E2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A1CCC-AFA9-4FDA-8B62-FC5E18386F7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070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6594B-4F16-46CA-9A34-FEB31661379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DCE15-23C1-4D20-8AF6-D1309CBA706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032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99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8EE67E-BC8A-4832-8C6F-62AEF71DC4F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0472C7-F08E-4ADF-ADF4-B65F1AD3C7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00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4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3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57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57" indent="-342857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9" indent="-285715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4" indent="-22857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5" indent="-228570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0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0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5" indent="-228570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2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8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4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309320"/>
            <a:ext cx="8510587" cy="79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251520" y="404664"/>
            <a:ext cx="8712968" cy="64807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b="1" dirty="0" smtClean="0">
                <a:solidFill>
                  <a:schemeClr val="accent6"/>
                </a:solidFill>
              </a:rPr>
              <a:t>Профильная смена «Союз наследники Татарстана»</a:t>
            </a:r>
            <a:endParaRPr lang="ru-RU" sz="2400" b="1" dirty="0">
              <a:solidFill>
                <a:schemeClr val="accent6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8064" y="1484784"/>
            <a:ext cx="30243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С </a:t>
            </a:r>
            <a:r>
              <a:rPr lang="ru-RU" sz="2400" dirty="0" smtClean="0"/>
              <a:t>24-26 декабря  2016 года 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РДООЦ </a:t>
            </a:r>
            <a:r>
              <a:rPr lang="ru-RU" sz="2400" dirty="0"/>
              <a:t>«Костер» </a:t>
            </a:r>
            <a:r>
              <a:rPr lang="ru-RU" sz="2400" dirty="0" smtClean="0"/>
              <a:t> </a:t>
            </a:r>
          </a:p>
          <a:p>
            <a:pPr algn="ctr"/>
            <a:r>
              <a:rPr lang="ru-RU" sz="2400" dirty="0" smtClean="0"/>
              <a:t>(170 чел)</a:t>
            </a:r>
          </a:p>
          <a:p>
            <a:endParaRPr lang="ru-RU" sz="2400" dirty="0"/>
          </a:p>
          <a:p>
            <a:endParaRPr lang="ru-RU" sz="24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4496217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07" y="3300048"/>
            <a:ext cx="4498975" cy="299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720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928688" y="428625"/>
            <a:ext cx="8015287" cy="5715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План-график спортивно-массовых мероприятий среди обучающихся общеобразовательных организаций  </a:t>
            </a:r>
            <a:endParaRPr lang="ru-RU" sz="2700" b="1" dirty="0" smtClean="0"/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3786188" y="3429000"/>
            <a:ext cx="235743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ru-RU" sz="2400" dirty="0">
              <a:solidFill>
                <a:srgbClr val="FF0000"/>
              </a:solidFill>
              <a:latin typeface="Calibri"/>
              <a:ea typeface="+mn-ea"/>
            </a:endParaRPr>
          </a:p>
        </p:txBody>
      </p:sp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ru-RU">
              <a:solidFill>
                <a:prstClr val="black"/>
              </a:solidFill>
              <a:latin typeface="Arial" pitchFamily="34" charset="0"/>
              <a:ea typeface="+mn-ea"/>
            </a:endParaRPr>
          </a:p>
        </p:txBody>
      </p:sp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0" y="1390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ru-RU">
              <a:solidFill>
                <a:prstClr val="black"/>
              </a:solidFill>
              <a:latin typeface="Arial" pitchFamily="34" charset="0"/>
              <a:ea typeface="+mn-ea"/>
            </a:endParaRPr>
          </a:p>
        </p:txBody>
      </p:sp>
      <p:pic>
        <p:nvPicPr>
          <p:cNvPr id="15258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8813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701675" y="6402388"/>
            <a:ext cx="8370888" cy="385762"/>
          </a:xfrm>
          <a:custGeom>
            <a:avLst/>
            <a:gdLst>
              <a:gd name="T0" fmla="*/ 0 w 8370888"/>
              <a:gd name="T1" fmla="*/ 0 h 288925"/>
              <a:gd name="T2" fmla="*/ 8322733 w 8370888"/>
              <a:gd name="T3" fmla="*/ 0 h 288925"/>
              <a:gd name="T4" fmla="*/ 8370888 w 8370888"/>
              <a:gd name="T5" fmla="*/ 152773 h 288925"/>
              <a:gd name="T6" fmla="*/ 8370888 w 8370888"/>
              <a:gd name="T7" fmla="*/ 916627 h 288925"/>
              <a:gd name="T8" fmla="*/ 8370888 w 8370888"/>
              <a:gd name="T9" fmla="*/ 916627 h 288925"/>
              <a:gd name="T10" fmla="*/ 48155 w 8370888"/>
              <a:gd name="T11" fmla="*/ 916627 h 288925"/>
              <a:gd name="T12" fmla="*/ 0 w 8370888"/>
              <a:gd name="T13" fmla="*/ 763852 h 288925"/>
              <a:gd name="T14" fmla="*/ 0 w 8370888"/>
              <a:gd name="T15" fmla="*/ 0 h 2889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370888"/>
              <a:gd name="T25" fmla="*/ 0 h 288925"/>
              <a:gd name="T26" fmla="*/ 8370888 w 8370888"/>
              <a:gd name="T27" fmla="*/ 288925 h 28892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370888" h="288925">
                <a:moveTo>
                  <a:pt x="0" y="0"/>
                </a:moveTo>
                <a:lnTo>
                  <a:pt x="8322733" y="0"/>
                </a:lnTo>
                <a:lnTo>
                  <a:pt x="8370888" y="48155"/>
                </a:lnTo>
                <a:lnTo>
                  <a:pt x="8370888" y="288925"/>
                </a:lnTo>
                <a:lnTo>
                  <a:pt x="48155" y="288925"/>
                </a:lnTo>
                <a:lnTo>
                  <a:pt x="0" y="24077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4780C5"/>
              </a:gs>
              <a:gs pos="100000">
                <a:srgbClr val="254872"/>
              </a:gs>
            </a:gsLst>
            <a:lin ang="10800000" scaled="1"/>
          </a:gradFill>
          <a:ln w="25560">
            <a:solidFill>
              <a:srgbClr val="385D8A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>
                <a:solidFill>
                  <a:srgbClr val="FFFFFF"/>
                </a:solidFill>
                <a:ea typeface="+mn-ea"/>
                <a:cs typeface="Arial" charset="0"/>
              </a:rPr>
              <a:t>Министерство образования и науки Республики Татарстан</a:t>
            </a:r>
          </a:p>
        </p:txBody>
      </p:sp>
      <p:pic>
        <p:nvPicPr>
          <p:cNvPr id="1525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8688"/>
            <a:ext cx="701675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30946"/>
              </p:ext>
            </p:extLst>
          </p:nvPr>
        </p:nvGraphicFramePr>
        <p:xfrm>
          <a:off x="971600" y="1556792"/>
          <a:ext cx="7560839" cy="4428788"/>
        </p:xfrm>
        <a:graphic>
          <a:graphicData uri="http://schemas.openxmlformats.org/drawingml/2006/table">
            <a:tbl>
              <a:tblPr/>
              <a:tblGrid>
                <a:gridCol w="3425043"/>
                <a:gridCol w="2067898"/>
                <a:gridCol w="2067898"/>
              </a:tblGrid>
              <a:tr h="5797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Calibri" pitchFamily="34" charset="0"/>
                        </a:rPr>
                        <a:t>Мероприятия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Calibri" pitchFamily="34" charset="0"/>
                        </a:rPr>
                        <a:t>Зональный этап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Calibri" pitchFamily="34" charset="0"/>
                        </a:rPr>
                        <a:t>Финальный этап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6773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Calibri" pitchFamily="34" charset="0"/>
                        </a:rPr>
                        <a:t>Чемпионат школьной баскетбольной лиги "КЭС-БАСКЕТ"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Calibri" pitchFamily="34" charset="0"/>
                        </a:rPr>
                        <a:t>С 3 по 22 декабря 2016г.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Calibri" pitchFamily="34" charset="0"/>
                        </a:rPr>
                        <a:t>24-26 февраля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Calibri" pitchFamily="34" charset="0"/>
                        </a:rPr>
                        <a:t>2017г.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9238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Calibri" pitchFamily="34" charset="0"/>
                        </a:rPr>
                        <a:t>Соревнования по мини-футболу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Calibri" pitchFamily="34" charset="0"/>
                        </a:rPr>
                        <a:t>«Мини-футбол в школу»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Calibri" pitchFamily="34" charset="0"/>
                        </a:rPr>
                        <a:t>с 26 декабря 2016г.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Calibri" pitchFamily="34" charset="0"/>
                        </a:rPr>
                        <a:t>по 5 января 2017г.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Calibri" pitchFamily="34" charset="0"/>
                        </a:rPr>
                        <a:t>28-29 января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Calibri" pitchFamily="34" charset="0"/>
                        </a:rPr>
                        <a:t>2017г.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10160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Calibri" pitchFamily="34" charset="0"/>
                        </a:rPr>
                        <a:t>Республиканский этап Всероссийских спортивных </a:t>
                      </a:r>
                      <a:r>
                        <a:rPr kumimoji="0" lang="ru-RU" sz="1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Microsoft YaHei" pitchFamily="34" charset="-122"/>
                          <a:cs typeface="Calibri" pitchFamily="34" charset="0"/>
                        </a:rPr>
                        <a:t>состязаний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Calibri" pitchFamily="34" charset="0"/>
                        </a:rPr>
                        <a:t>школьников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Calibri" pitchFamily="34" charset="0"/>
                        </a:rPr>
                        <a:t>«Президентские состязания»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Calibri" pitchFamily="34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Calibri" pitchFamily="34" charset="0"/>
                        </a:rPr>
                        <a:t>28-30 апреля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Calibri" pitchFamily="34" charset="0"/>
                        </a:rPr>
                        <a:t>2017г.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1231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Calibri" pitchFamily="34" charset="0"/>
                        </a:rPr>
                        <a:t>Республиканский этап Всероссийских спортивных игр школьников «Президентские спортивные игры»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Calibri" pitchFamily="34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Calibri" pitchFamily="34" charset="0"/>
                        </a:rPr>
                        <a:t>12-14 мая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Calibri" pitchFamily="34" charset="0"/>
                        </a:rPr>
                        <a:t> 2017г.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269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701675" y="429419"/>
            <a:ext cx="8190805" cy="147002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Зональные соревнования по мини-футболу среди команд общеобразовательных организаций Республики Татарстан в рамках Общероссийского проекта </a:t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«Мини-футбол в школу» </a:t>
            </a:r>
            <a:r>
              <a:rPr lang="ru-RU" sz="2700" b="1" dirty="0">
                <a:solidFill>
                  <a:srgbClr val="002060"/>
                </a:solidFill>
              </a:rPr>
              <a:t/>
            </a:r>
            <a:br>
              <a:rPr lang="ru-RU" sz="2700" b="1" dirty="0">
                <a:solidFill>
                  <a:srgbClr val="002060"/>
                </a:solidFill>
              </a:rPr>
            </a:br>
            <a:endParaRPr lang="ru-RU" sz="2700" b="1" dirty="0" smtClean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39552" y="2123232"/>
            <a:ext cx="8280921" cy="2377330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26.12. – 27.12.2016 г. - Менделеевский муниципальный район;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b="1" dirty="0">
                <a:solidFill>
                  <a:srgbClr val="1F497D">
                    <a:lumMod val="75000"/>
                  </a:srgbClr>
                </a:solidFill>
              </a:rPr>
              <a:t>26.12. – 27.12.2016 г. - </a:t>
            </a:r>
            <a:r>
              <a:rPr lang="ru-RU" sz="2000" b="1" dirty="0" smtClean="0">
                <a:solidFill>
                  <a:srgbClr val="1F497D">
                    <a:lumMod val="75000"/>
                  </a:srgbClr>
                </a:solidFill>
              </a:rPr>
              <a:t>Азнакаевский </a:t>
            </a:r>
            <a:r>
              <a:rPr lang="ru-RU" sz="2000" b="1" dirty="0">
                <a:solidFill>
                  <a:srgbClr val="1F497D">
                    <a:lumMod val="75000"/>
                  </a:srgbClr>
                </a:solidFill>
              </a:rPr>
              <a:t>муниципальный район</a:t>
            </a:r>
            <a:r>
              <a:rPr lang="ru-RU" sz="2000" b="1" dirty="0" smtClean="0">
                <a:solidFill>
                  <a:srgbClr val="1F497D">
                    <a:lumMod val="75000"/>
                  </a:srgbClr>
                </a:solidFill>
              </a:rPr>
              <a:t>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29.12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. –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30.12.2016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г. -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Буинский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муниципальный район;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04.01. – 05.01.2017 г. – Рыбно-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Слободский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муниципальный район;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1F497D">
                    <a:lumMod val="75000"/>
                  </a:srgbClr>
                </a:solidFill>
              </a:rPr>
              <a:t>04.01. </a:t>
            </a:r>
            <a:r>
              <a:rPr lang="ru-RU" sz="2000" b="1" dirty="0">
                <a:solidFill>
                  <a:srgbClr val="1F497D">
                    <a:lumMod val="75000"/>
                  </a:srgbClr>
                </a:solidFill>
              </a:rPr>
              <a:t>– </a:t>
            </a:r>
            <a:r>
              <a:rPr lang="ru-RU" sz="2000" b="1" dirty="0" smtClean="0">
                <a:solidFill>
                  <a:srgbClr val="1F497D">
                    <a:lumMod val="75000"/>
                  </a:srgbClr>
                </a:solidFill>
              </a:rPr>
              <a:t>05.01.2017 </a:t>
            </a:r>
            <a:r>
              <a:rPr lang="ru-RU" sz="2000" b="1" dirty="0">
                <a:solidFill>
                  <a:srgbClr val="1F497D">
                    <a:lumMod val="75000"/>
                  </a:srgbClr>
                </a:solidFill>
              </a:rPr>
              <a:t>г. - </a:t>
            </a:r>
            <a:r>
              <a:rPr lang="ru-RU" sz="2000" b="1" dirty="0" smtClean="0">
                <a:solidFill>
                  <a:srgbClr val="1F497D">
                    <a:lumMod val="75000"/>
                  </a:srgbClr>
                </a:solidFill>
              </a:rPr>
              <a:t>Арский </a:t>
            </a:r>
            <a:r>
              <a:rPr lang="ru-RU" sz="2000" b="1" dirty="0">
                <a:solidFill>
                  <a:srgbClr val="1F497D">
                    <a:lumMod val="75000"/>
                  </a:srgbClr>
                </a:solidFill>
              </a:rPr>
              <a:t>муниципальный район</a:t>
            </a:r>
            <a:r>
              <a:rPr lang="ru-RU" sz="2000" b="1" dirty="0" smtClean="0">
                <a:solidFill>
                  <a:srgbClr val="1F497D">
                    <a:lumMod val="75000"/>
                  </a:srgbClr>
                </a:solidFill>
              </a:rPr>
              <a:t>;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endParaRPr lang="ru-RU" sz="2000" b="1" dirty="0">
              <a:solidFill>
                <a:srgbClr val="1F497D">
                  <a:lumMod val="75000"/>
                </a:srgb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3708400" y="5157192"/>
            <a:ext cx="235743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ru-RU" sz="2400" dirty="0">
              <a:solidFill>
                <a:srgbClr val="FF0000"/>
              </a:solidFill>
              <a:latin typeface="Calibri"/>
              <a:ea typeface="+mn-ea"/>
            </a:endParaRPr>
          </a:p>
        </p:txBody>
      </p:sp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ru-RU">
              <a:solidFill>
                <a:prstClr val="black"/>
              </a:solidFill>
              <a:latin typeface="Arial" pitchFamily="34" charset="0"/>
              <a:ea typeface="+mn-ea"/>
            </a:endParaRPr>
          </a:p>
        </p:txBody>
      </p:sp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0" y="1390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ru-RU">
              <a:solidFill>
                <a:prstClr val="black"/>
              </a:solidFill>
              <a:latin typeface="Arial" pitchFamily="34" charset="0"/>
              <a:ea typeface="+mn-ea"/>
            </a:endParaRPr>
          </a:p>
        </p:txBody>
      </p:sp>
      <p:pic>
        <p:nvPicPr>
          <p:cNvPr id="15258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8813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701675" y="6402388"/>
            <a:ext cx="8370888" cy="385762"/>
          </a:xfrm>
          <a:custGeom>
            <a:avLst/>
            <a:gdLst>
              <a:gd name="T0" fmla="*/ 0 w 8370888"/>
              <a:gd name="T1" fmla="*/ 0 h 288925"/>
              <a:gd name="T2" fmla="*/ 8322733 w 8370888"/>
              <a:gd name="T3" fmla="*/ 0 h 288925"/>
              <a:gd name="T4" fmla="*/ 8370888 w 8370888"/>
              <a:gd name="T5" fmla="*/ 152773 h 288925"/>
              <a:gd name="T6" fmla="*/ 8370888 w 8370888"/>
              <a:gd name="T7" fmla="*/ 916627 h 288925"/>
              <a:gd name="T8" fmla="*/ 8370888 w 8370888"/>
              <a:gd name="T9" fmla="*/ 916627 h 288925"/>
              <a:gd name="T10" fmla="*/ 48155 w 8370888"/>
              <a:gd name="T11" fmla="*/ 916627 h 288925"/>
              <a:gd name="T12" fmla="*/ 0 w 8370888"/>
              <a:gd name="T13" fmla="*/ 763852 h 288925"/>
              <a:gd name="T14" fmla="*/ 0 w 8370888"/>
              <a:gd name="T15" fmla="*/ 0 h 2889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370888"/>
              <a:gd name="T25" fmla="*/ 0 h 288925"/>
              <a:gd name="T26" fmla="*/ 8370888 w 8370888"/>
              <a:gd name="T27" fmla="*/ 288925 h 28892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370888" h="288925">
                <a:moveTo>
                  <a:pt x="0" y="0"/>
                </a:moveTo>
                <a:lnTo>
                  <a:pt x="8322733" y="0"/>
                </a:lnTo>
                <a:lnTo>
                  <a:pt x="8370888" y="48155"/>
                </a:lnTo>
                <a:lnTo>
                  <a:pt x="8370888" y="288925"/>
                </a:lnTo>
                <a:lnTo>
                  <a:pt x="48155" y="288925"/>
                </a:lnTo>
                <a:lnTo>
                  <a:pt x="0" y="24077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4780C5"/>
              </a:gs>
              <a:gs pos="100000">
                <a:srgbClr val="254872"/>
              </a:gs>
            </a:gsLst>
            <a:lin ang="10800000" scaled="1"/>
          </a:gradFill>
          <a:ln w="25560">
            <a:solidFill>
              <a:srgbClr val="385D8A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>
                <a:solidFill>
                  <a:srgbClr val="FFFFFF"/>
                </a:solidFill>
                <a:ea typeface="+mn-ea"/>
                <a:cs typeface="Arial" charset="0"/>
              </a:rPr>
              <a:t>Министерство образования и науки Республики Татарстан</a:t>
            </a:r>
          </a:p>
        </p:txBody>
      </p:sp>
      <p:pic>
        <p:nvPicPr>
          <p:cNvPr id="1525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8688"/>
            <a:ext cx="701675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" name="Picture 2" descr="C:\Users\User\Desktop\0_b1679_f7f955db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149080"/>
            <a:ext cx="2528284" cy="1741487"/>
          </a:xfrm>
          <a:prstGeom prst="rect">
            <a:avLst/>
          </a:prstGeom>
          <a:noFill/>
        </p:spPr>
      </p:pic>
      <p:pic>
        <p:nvPicPr>
          <p:cNvPr id="16" name="Picture 3" descr="C:\Users\User\Desktop\DSC040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03981" y="4149080"/>
            <a:ext cx="2643206" cy="1753609"/>
          </a:xfrm>
          <a:prstGeom prst="rect">
            <a:avLst/>
          </a:prstGeom>
          <a:noFill/>
        </p:spPr>
      </p:pic>
      <p:pic>
        <p:nvPicPr>
          <p:cNvPr id="17" name="Picture 4" descr="C:\Users\User\Desktop\fa3f4254-d939-4ea3-a081-1257b5d361c8_800x600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888" y="4143359"/>
            <a:ext cx="2500330" cy="17689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657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309320"/>
            <a:ext cx="8510587" cy="79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4145788"/>
              </p:ext>
            </p:extLst>
          </p:nvPr>
        </p:nvGraphicFramePr>
        <p:xfrm>
          <a:off x="-1015" y="1340768"/>
          <a:ext cx="9145015" cy="4206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176"/>
                <a:gridCol w="3528392"/>
                <a:gridCol w="4032447"/>
              </a:tblGrid>
              <a:tr h="131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Дата  </a:t>
                      </a:r>
                      <a:endParaRPr lang="ru-RU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91" marR="60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Название мероприятия </a:t>
                      </a:r>
                      <a:endParaRPr lang="ru-RU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91" marR="60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Arial" pitchFamily="34" charset="0"/>
                          <a:cs typeface="Arial" pitchFamily="34" charset="0"/>
                        </a:rPr>
                        <a:t>Место проведения </a:t>
                      </a:r>
                      <a:endParaRPr lang="ru-RU" sz="2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91" marR="6091" marT="0" marB="0"/>
                </a:tc>
              </a:tr>
              <a:tr h="263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26.12.-29.12 </a:t>
                      </a:r>
                      <a:r>
                        <a:rPr lang="ru-RU" sz="2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10.00</a:t>
                      </a:r>
                      <a:endParaRPr lang="ru-RU" sz="24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91" marR="60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Новогодняя сказка «Новый год стучится в дверь</a:t>
                      </a:r>
                      <a:r>
                        <a:rPr lang="ru-RU" sz="2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» (</a:t>
                      </a:r>
                      <a:r>
                        <a:rPr lang="ru-RU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1-4 классы)</a:t>
                      </a:r>
                      <a:endParaRPr lang="ru-RU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91" marR="60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Коррекционные школы</a:t>
                      </a:r>
                      <a:endParaRPr lang="ru-RU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91" marR="6091" marT="0" marB="0"/>
                </a:tc>
              </a:tr>
              <a:tr h="1973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26.12.-29.12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12.00</a:t>
                      </a:r>
                      <a:endParaRPr lang="ru-RU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91" marR="60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Новогодний бал – </a:t>
                      </a:r>
                      <a:r>
                        <a:rPr lang="ru-RU" sz="2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маскарад (5-9 </a:t>
                      </a:r>
                      <a:r>
                        <a:rPr lang="ru-RU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классы)</a:t>
                      </a:r>
                      <a:endParaRPr lang="ru-RU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91" marR="60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Коррекционные школы</a:t>
                      </a:r>
                      <a:endParaRPr lang="ru-RU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91" marR="6091" marT="0" marB="0"/>
                </a:tc>
              </a:tr>
              <a:tr h="197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Arial" pitchFamily="34" charset="0"/>
                          <a:cs typeface="Arial" pitchFamily="34" charset="0"/>
                        </a:rPr>
                        <a:t>26.12.-28.12.</a:t>
                      </a:r>
                      <a:endParaRPr lang="ru-RU" sz="2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91" marR="60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Arial" pitchFamily="34" charset="0"/>
                          <a:cs typeface="Arial" pitchFamily="34" charset="0"/>
                        </a:rPr>
                        <a:t>Республиканский кадетский фестиваль</a:t>
                      </a:r>
                      <a:endParaRPr lang="ru-RU" sz="2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91" marR="60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Центр «Патриот»</a:t>
                      </a:r>
                      <a:endParaRPr lang="ru-RU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91" marR="6091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6325" y="116632"/>
            <a:ext cx="885698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График мероприятий в период зимних каникул, курируемых управлением общего образования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93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" y="274639"/>
            <a:ext cx="9144001" cy="633412"/>
          </a:xfrm>
        </p:spPr>
        <p:txBody>
          <a:bodyPr/>
          <a:lstStyle/>
          <a:p>
            <a:r>
              <a:rPr lang="ru-RU" altLang="ru-RU" sz="1800" b="1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ru-RU" altLang="ru-RU" sz="1800" b="1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ru-RU" altLang="ru-RU" sz="1800" b="1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ru-RU" altLang="ru-RU" sz="1800" b="1" dirty="0" smtClean="0">
                <a:solidFill>
                  <a:srgbClr val="000000"/>
                </a:solidFill>
                <a:latin typeface="Calibri" pitchFamily="34" charset="0"/>
              </a:rPr>
            </a:br>
            <a:endParaRPr lang="ru-RU" altLang="ru-RU" sz="4000" dirty="0" smtClean="0">
              <a:solidFill>
                <a:srgbClr val="060696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2B9D64-19EC-43DF-81D8-CCFB6B4E508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2915816" y="404664"/>
            <a:ext cx="6228183" cy="576064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60696"/>
                </a:solidFill>
              </a:rPr>
              <a:t>Новогодние мероприятия</a:t>
            </a:r>
          </a:p>
          <a:p>
            <a:pPr marL="45720" indent="0" algn="just">
              <a:buNone/>
            </a:pPr>
            <a:r>
              <a:rPr lang="ru-RU" dirty="0" smtClean="0"/>
              <a:t>26 декабря – Общероссийская новогодняя елка в Государственном Кремлевском дворце</a:t>
            </a:r>
          </a:p>
          <a:p>
            <a:pPr marL="45720" indent="0" algn="just">
              <a:buNone/>
            </a:pPr>
            <a:r>
              <a:rPr lang="ru-RU" dirty="0" smtClean="0"/>
              <a:t>28 декабря – Новогодняя елка полномочного представителя Президента Российской Федерации в Приволжском федеральном округе в </a:t>
            </a:r>
            <a:r>
              <a:rPr lang="ru-RU" dirty="0" err="1" smtClean="0"/>
              <a:t>г.Нижний</a:t>
            </a:r>
            <a:r>
              <a:rPr lang="ru-RU" dirty="0" smtClean="0"/>
              <a:t> Новгород с участие воспитанников Татарстанского кадетского корпуса</a:t>
            </a:r>
          </a:p>
          <a:p>
            <a:pPr marL="45720" indent="0" algn="just">
              <a:buNone/>
            </a:pPr>
            <a:r>
              <a:rPr lang="ru-RU" dirty="0" smtClean="0"/>
              <a:t>3-8 января – новогодние праздники в </a:t>
            </a:r>
            <a:r>
              <a:rPr lang="ru-RU" dirty="0" err="1" smtClean="0"/>
              <a:t>г.Москва</a:t>
            </a:r>
            <a:endParaRPr lang="ru-RU" dirty="0" smtClean="0"/>
          </a:p>
          <a:p>
            <a:pPr marL="45720" indent="0" algn="just">
              <a:buNone/>
            </a:pPr>
            <a:r>
              <a:rPr lang="ru-RU" dirty="0" smtClean="0"/>
              <a:t>Участники: дети-сироты, воспитанники детских домов и школ-интернатов, отличники учебы, кадеты, победители олимпиад, конкурсов, соревнований</a:t>
            </a:r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37312"/>
            <a:ext cx="8510587" cy="86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Соркина\Desktop\e10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843808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16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309320"/>
            <a:ext cx="8510587" cy="79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23528" y="44624"/>
            <a:ext cx="8712968" cy="151216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ru-RU" sz="2400" dirty="0">
              <a:solidFill>
                <a:schemeClr val="accent6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2245" y="2060848"/>
            <a:ext cx="3384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  <a:p>
            <a:endParaRPr lang="ru-RU" sz="2400" dirty="0"/>
          </a:p>
        </p:txBody>
      </p:sp>
      <p:pic>
        <p:nvPicPr>
          <p:cNvPr id="1028" name="Picture 4" descr="C:\Users\Соркина\Desktop\Приложение 04_Банер_ТЕЛЕШИ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424936" cy="629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59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309320"/>
            <a:ext cx="8510587" cy="79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251520" y="404664"/>
            <a:ext cx="8712968" cy="64807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dirty="0" smtClean="0">
                <a:solidFill>
                  <a:schemeClr val="accent6"/>
                </a:solidFill>
              </a:rPr>
              <a:t>Зимние пришкольные лагеря </a:t>
            </a:r>
            <a:endParaRPr lang="ru-RU" sz="2800" b="1" dirty="0">
              <a:solidFill>
                <a:schemeClr val="accent6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2636912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В 30 муниципальных районах  </a:t>
            </a:r>
          </a:p>
          <a:p>
            <a:pPr algn="ctr"/>
            <a:r>
              <a:rPr lang="ru-RU" sz="2400" dirty="0" smtClean="0"/>
              <a:t>367 пришкольных лагерей – 13 232 чел.</a:t>
            </a:r>
          </a:p>
          <a:p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7112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89322039"/>
              </p:ext>
            </p:extLst>
          </p:nvPr>
        </p:nvGraphicFramePr>
        <p:xfrm>
          <a:off x="27235" y="863017"/>
          <a:ext cx="9009261" cy="54463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96693"/>
                <a:gridCol w="2592288"/>
                <a:gridCol w="2520280"/>
              </a:tblGrid>
              <a:tr h="394437">
                <a:tc rowSpan="2"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Территория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Зимние  каникулы 2016-2017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79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пришкольных лагерей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Количество детей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8848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Агрызский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325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08848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Азнакаевский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645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08848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Актанышский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300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08848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Алькеевский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255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08848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Альметьевский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1133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08848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Апастовский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225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08848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Арский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365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08848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Атнинский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375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08848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Бавлинский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520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08848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Балтасинский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425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08848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Бугульминский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785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08848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Верхнеуслонский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325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08848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Высокогорский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475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08848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Елабужский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125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309320"/>
            <a:ext cx="8510587" cy="79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2163" y="140321"/>
            <a:ext cx="833826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Информация о работе пришкольных лагерей в период зимних каникул 2016-2017 учебного  года 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44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309320"/>
            <a:ext cx="8510587" cy="79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2163" y="140321"/>
            <a:ext cx="833826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Информация о работе пришкольных лагерей в период зимних каникул 2016-2017 учебного  года 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16573927"/>
              </p:ext>
            </p:extLst>
          </p:nvPr>
        </p:nvGraphicFramePr>
        <p:xfrm>
          <a:off x="122163" y="810890"/>
          <a:ext cx="9144000" cy="57757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22882"/>
                <a:gridCol w="2560559"/>
                <a:gridCol w="2560559"/>
              </a:tblGrid>
              <a:tr h="237811">
                <a:tc rowSpan="2"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Территория</a:t>
                      </a:r>
                      <a:endParaRPr lang="ru-RU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ctr"/>
                </a:tc>
                <a:tc gridSpan="2"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Зимние  каникулы 2016-2017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0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Количество пришкольных лагерей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Количество детей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ctr"/>
                </a:tc>
              </a:tr>
              <a:tr h="27145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Зеленодольский</a:t>
                      </a:r>
                      <a:endParaRPr lang="ru-RU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16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855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b"/>
                </a:tc>
              </a:tr>
              <a:tr h="27145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Кайбицкий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17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305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b"/>
                </a:tc>
              </a:tr>
              <a:tr h="27145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К. Устьинский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12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255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b"/>
                </a:tc>
              </a:tr>
              <a:tr h="27145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Кукморский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4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315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b"/>
                </a:tc>
              </a:tr>
              <a:tr h="27145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Лаишевский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11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405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b"/>
                </a:tc>
              </a:tr>
              <a:tr h="27145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Лениногорский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1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145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b"/>
                </a:tc>
              </a:tr>
              <a:tr h="27145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Мамадышский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5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225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b"/>
                </a:tc>
              </a:tr>
              <a:tr h="27145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Мензелинский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9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365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b"/>
                </a:tc>
              </a:tr>
              <a:tr h="27145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Муслюмовский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3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125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b"/>
                </a:tc>
              </a:tr>
              <a:tr h="27145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Нижнекамский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32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1535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b"/>
                </a:tc>
              </a:tr>
              <a:tr h="27145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Новошешминский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17</a:t>
                      </a:r>
                      <a:endParaRPr lang="ru-RU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355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b"/>
                </a:tc>
              </a:tr>
              <a:tr h="27145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Пестречинский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14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305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b"/>
                </a:tc>
              </a:tr>
              <a:tr h="27145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Сабинский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20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305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b"/>
                </a:tc>
              </a:tr>
              <a:tr h="27145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Сармановский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8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345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b"/>
                </a:tc>
              </a:tr>
              <a:tr h="27145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Спасский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11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214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b"/>
                </a:tc>
              </a:tr>
              <a:tr h="27145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Чистопольский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17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575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b"/>
                </a:tc>
              </a:tr>
              <a:tr h="27145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Ютазинский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14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325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b"/>
                </a:tc>
              </a:tr>
              <a:tr h="271450"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итого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367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13 232</a:t>
                      </a:r>
                      <a:endParaRPr lang="ru-RU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639" marR="31639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376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92896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177983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одаренными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детьми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базе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оздоровительного образовательного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центра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«Дуслык»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32" y="6000768"/>
            <a:ext cx="2133600" cy="365125"/>
          </a:xfrm>
        </p:spPr>
        <p:txBody>
          <a:bodyPr/>
          <a:lstStyle/>
          <a:p>
            <a:pPr>
              <a:defRPr/>
            </a:pPr>
            <a:fld id="{8D2FAABA-FA5A-4944-940C-A8188472EE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C:\Users\Afanaseva\Desktop\сам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79" y="91448"/>
            <a:ext cx="676250" cy="896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899592" y="1700810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A8246F"/>
                </a:solidFill>
              </a:rPr>
              <a:t>Учебно-тренировочные сборы</a:t>
            </a:r>
            <a:endParaRPr lang="ru-RU" sz="2400" b="1" dirty="0">
              <a:solidFill>
                <a:srgbClr val="A8246F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618660"/>
              </p:ext>
            </p:extLst>
          </p:nvPr>
        </p:nvGraphicFramePr>
        <p:xfrm>
          <a:off x="4684464" y="2072830"/>
          <a:ext cx="4064000" cy="3767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</a:tblGrid>
              <a:tr h="96362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Дата проведения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60960" marB="609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Предмет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47312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A8246F"/>
                          </a:solidFill>
                          <a:effectLst/>
                        </a:rPr>
                        <a:t>26.12 – 29.12</a:t>
                      </a:r>
                      <a:endParaRPr lang="ru-RU" sz="2400" b="1" dirty="0">
                        <a:solidFill>
                          <a:srgbClr val="A8246F"/>
                        </a:solidFill>
                        <a:effectLst/>
                      </a:endParaRPr>
                    </a:p>
                  </a:txBody>
                  <a:tcPr marT="60960" marB="609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70C0"/>
                          </a:solidFill>
                          <a:effectLst/>
                        </a:rPr>
                        <a:t>Химия</a:t>
                      </a:r>
                      <a:endParaRPr lang="ru-RU" sz="2400" b="1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312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A8246F"/>
                          </a:solidFill>
                          <a:effectLst/>
                        </a:rPr>
                        <a:t>03.01</a:t>
                      </a:r>
                      <a:r>
                        <a:rPr lang="ru-RU" sz="2400" b="1" baseline="0" dirty="0" smtClean="0">
                          <a:solidFill>
                            <a:srgbClr val="A8246F"/>
                          </a:solidFill>
                          <a:effectLst/>
                        </a:rPr>
                        <a:t> – 06.01</a:t>
                      </a:r>
                      <a:endParaRPr lang="ru-RU" sz="2400" b="1" dirty="0">
                        <a:solidFill>
                          <a:srgbClr val="A8246F"/>
                        </a:solidFill>
                        <a:effectLst/>
                      </a:endParaRPr>
                    </a:p>
                  </a:txBody>
                  <a:tcPr marT="60960" marB="609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70C0"/>
                          </a:solidFill>
                          <a:effectLst/>
                        </a:rPr>
                        <a:t>ОБЖ заезд</a:t>
                      </a: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/>
                        </a:rPr>
                        <a:t> 1</a:t>
                      </a:r>
                      <a:endParaRPr lang="ru-RU" sz="2400" b="1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312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A8246F"/>
                          </a:solidFill>
                          <a:effectLst/>
                        </a:rPr>
                        <a:t>07.01 – 08.01</a:t>
                      </a:r>
                      <a:endParaRPr lang="ru-RU" sz="2400" b="1" dirty="0">
                        <a:solidFill>
                          <a:srgbClr val="A8246F"/>
                        </a:solidFill>
                        <a:effectLst/>
                      </a:endParaRPr>
                    </a:p>
                  </a:txBody>
                  <a:tcPr marT="60960" marB="609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2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70C0"/>
                          </a:solidFill>
                          <a:effectLst/>
                        </a:rPr>
                        <a:t>ОБЖ заезд</a:t>
                      </a: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/>
                        </a:rPr>
                        <a:t> 2</a:t>
                      </a:r>
                      <a:endParaRPr lang="ru-RU" sz="2400" b="1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16628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A8246F"/>
                          </a:solidFill>
                          <a:effectLst/>
                        </a:rPr>
                        <a:t>04.01 – 08.01</a:t>
                      </a:r>
                      <a:endParaRPr lang="ru-RU" sz="2400" b="1" dirty="0">
                        <a:solidFill>
                          <a:srgbClr val="A8246F"/>
                        </a:solidFill>
                        <a:effectLst/>
                      </a:endParaRPr>
                    </a:p>
                  </a:txBody>
                  <a:tcPr marT="60960" marB="609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70C0"/>
                          </a:solidFill>
                          <a:effectLst/>
                        </a:rPr>
                        <a:t>Информатика </a:t>
                      </a:r>
                      <a:endParaRPr lang="ru-RU" sz="2400" b="1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312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A8246F"/>
                          </a:solidFill>
                          <a:effectLst/>
                        </a:rPr>
                        <a:t>02.01 – 08.01</a:t>
                      </a:r>
                      <a:endParaRPr lang="ru-RU" sz="2400" b="1" dirty="0">
                        <a:solidFill>
                          <a:srgbClr val="A8246F"/>
                        </a:solidFill>
                        <a:effectLst/>
                      </a:endParaRPr>
                    </a:p>
                  </a:txBody>
                  <a:tcPr marT="60960" marB="609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70C0"/>
                          </a:solidFill>
                          <a:effectLst/>
                        </a:rPr>
                        <a:t>Право </a:t>
                      </a:r>
                      <a:endParaRPr lang="ru-RU" sz="2400" b="1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4" name="Picture 5" descr="http://mon.tatarstan.ru/file/photoreport/print_1607347_16662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61508"/>
            <a:ext cx="1900554" cy="168770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528" y="5816877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B0F0"/>
                </a:solidFill>
              </a:rPr>
              <a:t>Олимпиада по математике, информатике для младших школьников (</a:t>
            </a:r>
            <a:r>
              <a:rPr lang="ru-RU" b="1" dirty="0">
                <a:solidFill>
                  <a:srgbClr val="A8246F"/>
                </a:solidFill>
              </a:rPr>
              <a:t>25.12 – 26.12</a:t>
            </a:r>
            <a:r>
              <a:rPr lang="ru-RU" b="1" dirty="0">
                <a:solidFill>
                  <a:srgbClr val="00B0F0"/>
                </a:solidFill>
              </a:rPr>
              <a:t>)</a:t>
            </a:r>
          </a:p>
        </p:txBody>
      </p:sp>
      <p:pic>
        <p:nvPicPr>
          <p:cNvPr id="16" name="Picture 9" descr="http://mon.tatarstan.ru/file/photoreport/print_1607347_166618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18" y="3044289"/>
            <a:ext cx="2012156" cy="182487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103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84" y="0"/>
            <a:ext cx="9192896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5" y="-123395"/>
            <a:ext cx="8177983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выпускниками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32" y="6000768"/>
            <a:ext cx="2133600" cy="365125"/>
          </a:xfrm>
        </p:spPr>
        <p:txBody>
          <a:bodyPr/>
          <a:lstStyle/>
          <a:p>
            <a:pPr>
              <a:defRPr/>
            </a:pPr>
            <a:fld id="{8D2FAABA-FA5A-4944-940C-A8188472EE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C:\Users\Afanaseva\Desktop\сам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79" y="91448"/>
            <a:ext cx="676250" cy="896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251520" y="1508789"/>
            <a:ext cx="78488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0070C0"/>
                </a:solidFill>
              </a:rPr>
              <a:t>«ЕГЭ без двоек», «ОГЭ без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70C0"/>
                </a:solidFill>
              </a:rPr>
              <a:t>д</a:t>
            </a:r>
            <a:r>
              <a:rPr lang="ru-RU" sz="2800" b="1" dirty="0" smtClean="0">
                <a:solidFill>
                  <a:srgbClr val="0070C0"/>
                </a:solidFill>
              </a:rPr>
              <a:t>воек»</a:t>
            </a:r>
            <a:endParaRPr lang="ru-RU" sz="3200" b="1" dirty="0">
              <a:solidFill>
                <a:srgbClr val="0070C0"/>
              </a:solidFill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0070C0"/>
                </a:solidFill>
              </a:rPr>
              <a:t>«ЕГЭ на 5+», «ОГЭ на 5+»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0070C0"/>
                </a:solidFill>
              </a:rPr>
              <a:t>Тренировочные тести-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err="1">
                <a:solidFill>
                  <a:srgbClr val="0070C0"/>
                </a:solidFill>
              </a:rPr>
              <a:t>р</a:t>
            </a:r>
            <a:r>
              <a:rPr lang="ru-RU" sz="2800" b="1" dirty="0" err="1" smtClean="0">
                <a:solidFill>
                  <a:srgbClr val="0070C0"/>
                </a:solidFill>
              </a:rPr>
              <a:t>ования</a:t>
            </a:r>
            <a:r>
              <a:rPr lang="ru-RU" sz="2800" b="1" dirty="0" smtClean="0">
                <a:solidFill>
                  <a:srgbClr val="0070C0"/>
                </a:solidFill>
              </a:rPr>
              <a:t> по предметам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70C0"/>
                </a:solidFill>
              </a:rPr>
              <a:t>ЕГЭ, ОГЭ</a:t>
            </a:r>
            <a:endParaRPr lang="ru-RU" sz="2800" b="1" dirty="0">
              <a:solidFill>
                <a:srgbClr val="0070C0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70C0"/>
                </a:solidFill>
              </a:rPr>
              <a:t>    </a:t>
            </a:r>
            <a:r>
              <a:rPr lang="ru-RU" sz="2800" b="1" dirty="0" smtClean="0">
                <a:solidFill>
                  <a:srgbClr val="0070C0"/>
                </a:solidFill>
              </a:rPr>
              <a:t>(</a:t>
            </a:r>
            <a:r>
              <a:rPr lang="ru-RU" sz="2800" b="1" dirty="0" smtClean="0">
                <a:solidFill>
                  <a:srgbClr val="A8246F"/>
                </a:solidFill>
              </a:rPr>
              <a:t>по заявкам</a:t>
            </a:r>
            <a:r>
              <a:rPr lang="ru-RU" sz="2800" b="1" dirty="0" smtClean="0">
                <a:solidFill>
                  <a:srgbClr val="0070C0"/>
                </a:solidFill>
              </a:rPr>
              <a:t>)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://kirov-portal.ru/upload/iblock/051/051e7f7096a62bd5c5d81d922630b8d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733" y="2428636"/>
            <a:ext cx="3933723" cy="349664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746466" y="644693"/>
            <a:ext cx="18389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A8246F"/>
                </a:solidFill>
              </a:rPr>
              <a:t>Проекты </a:t>
            </a:r>
          </a:p>
        </p:txBody>
      </p:sp>
    </p:spTree>
    <p:extLst>
      <p:ext uri="{BB962C8B-B14F-4D97-AF65-F5344CB8AC3E}">
        <p14:creationId xmlns:p14="http://schemas.microsoft.com/office/powerpoint/2010/main" val="37277891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84" y="0"/>
            <a:ext cx="9192896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5" y="-123395"/>
            <a:ext cx="8177983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учителями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32" y="6000768"/>
            <a:ext cx="2133600" cy="365125"/>
          </a:xfrm>
        </p:spPr>
        <p:txBody>
          <a:bodyPr/>
          <a:lstStyle/>
          <a:p>
            <a:pPr>
              <a:defRPr/>
            </a:pPr>
            <a:fld id="{8D2FAABA-FA5A-4944-940C-A8188472EE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C:\Users\Afanaseva\Desktop\сам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79" y="91448"/>
            <a:ext cx="676250" cy="896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739978"/>
              </p:ext>
            </p:extLst>
          </p:nvPr>
        </p:nvGraphicFramePr>
        <p:xfrm>
          <a:off x="155479" y="1052736"/>
          <a:ext cx="5136602" cy="541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1979"/>
                <a:gridCol w="3724623"/>
              </a:tblGrid>
              <a:tr h="1082040"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Дата проведения</a:t>
                      </a:r>
                      <a:endParaRPr lang="ru-RU" sz="2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Мероприятие</a:t>
                      </a:r>
                      <a:endParaRPr lang="ru-RU" sz="2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082040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smtClean="0">
                          <a:solidFill>
                            <a:srgbClr val="A8246F"/>
                          </a:solidFill>
                          <a:effectLst/>
                        </a:rPr>
                        <a:t>02.01 – 08.01</a:t>
                      </a:r>
                      <a:endParaRPr lang="ru-RU" sz="2100" b="1" dirty="0">
                        <a:solidFill>
                          <a:srgbClr val="A8246F"/>
                        </a:solidFill>
                        <a:effectLst/>
                      </a:endParaRPr>
                    </a:p>
                  </a:txBody>
                  <a:tcPr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100" b="1" dirty="0" smtClean="0">
                          <a:solidFill>
                            <a:srgbClr val="0070C0"/>
                          </a:solidFill>
                          <a:effectLst/>
                        </a:rPr>
                        <a:t>Финальный</a:t>
                      </a:r>
                      <a:r>
                        <a:rPr lang="ru-RU" sz="2100" b="1" baseline="0" dirty="0" smtClean="0">
                          <a:solidFill>
                            <a:srgbClr val="0070C0"/>
                          </a:solidFill>
                          <a:effectLst/>
                        </a:rPr>
                        <a:t> республиканский заочный тур олимпиады учителей </a:t>
                      </a:r>
                      <a:r>
                        <a:rPr lang="ru-RU" sz="2100" b="1" baseline="0" dirty="0" smtClean="0">
                          <a:solidFill>
                            <a:srgbClr val="A8246F"/>
                          </a:solidFill>
                          <a:effectLst/>
                        </a:rPr>
                        <a:t>по алгебре</a:t>
                      </a:r>
                      <a:endParaRPr lang="ru-RU" sz="2100" b="1" dirty="0">
                        <a:solidFill>
                          <a:srgbClr val="A8246F"/>
                        </a:solidFill>
                        <a:effectLst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2040">
                <a:tc>
                  <a:txBody>
                    <a:bodyPr/>
                    <a:lstStyle/>
                    <a:p>
                      <a:pPr marL="0" marR="0" indent="0" algn="ctr" defTabSz="9142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1" dirty="0" smtClean="0">
                          <a:solidFill>
                            <a:srgbClr val="A8246F"/>
                          </a:solidFill>
                          <a:effectLst/>
                        </a:rPr>
                        <a:t>02.01 – 08.01</a:t>
                      </a:r>
                      <a:endParaRPr lang="ru-RU" sz="2100" b="1" dirty="0">
                        <a:solidFill>
                          <a:srgbClr val="A8246F"/>
                        </a:solidFill>
                        <a:effectLst/>
                      </a:endParaRPr>
                    </a:p>
                  </a:txBody>
                  <a:tcPr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2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1" dirty="0" smtClean="0">
                          <a:solidFill>
                            <a:srgbClr val="0070C0"/>
                          </a:solidFill>
                          <a:effectLst/>
                        </a:rPr>
                        <a:t>Финальный</a:t>
                      </a:r>
                      <a:r>
                        <a:rPr lang="ru-RU" sz="2100" b="1" baseline="0" dirty="0" smtClean="0">
                          <a:solidFill>
                            <a:srgbClr val="0070C0"/>
                          </a:solidFill>
                          <a:effectLst/>
                        </a:rPr>
                        <a:t> республиканский заочный тур олимпиады учителей </a:t>
                      </a:r>
                      <a:r>
                        <a:rPr lang="ru-RU" sz="2100" b="1" baseline="0" dirty="0" smtClean="0">
                          <a:solidFill>
                            <a:srgbClr val="A8246F"/>
                          </a:solidFill>
                          <a:effectLst/>
                        </a:rPr>
                        <a:t>по геометрии</a:t>
                      </a:r>
                      <a:endParaRPr lang="ru-RU" sz="2100" b="1" dirty="0">
                        <a:solidFill>
                          <a:srgbClr val="A8246F"/>
                        </a:solidFill>
                        <a:effectLst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2040">
                <a:tc>
                  <a:txBody>
                    <a:bodyPr/>
                    <a:lstStyle/>
                    <a:p>
                      <a:pPr marL="0" marR="0" indent="0" algn="ctr" defTabSz="9142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1" dirty="0" smtClean="0">
                          <a:solidFill>
                            <a:srgbClr val="A8246F"/>
                          </a:solidFill>
                          <a:effectLst/>
                        </a:rPr>
                        <a:t>02.01 – 08.01</a:t>
                      </a:r>
                      <a:endParaRPr lang="ru-RU" sz="2100" b="1" dirty="0">
                        <a:solidFill>
                          <a:srgbClr val="A8246F"/>
                        </a:solidFill>
                        <a:effectLst/>
                      </a:endParaRPr>
                    </a:p>
                  </a:txBody>
                  <a:tcPr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100" b="1" dirty="0" smtClean="0">
                          <a:solidFill>
                            <a:srgbClr val="0070C0"/>
                          </a:solidFill>
                          <a:effectLst/>
                        </a:rPr>
                        <a:t>Финальный</a:t>
                      </a:r>
                      <a:r>
                        <a:rPr lang="ru-RU" sz="2100" b="1" baseline="0" dirty="0" smtClean="0">
                          <a:solidFill>
                            <a:srgbClr val="0070C0"/>
                          </a:solidFill>
                          <a:effectLst/>
                        </a:rPr>
                        <a:t> республиканский заочный тур олимпиады учителей </a:t>
                      </a:r>
                      <a:r>
                        <a:rPr lang="ru-RU" sz="2100" b="1" baseline="0" dirty="0" smtClean="0">
                          <a:solidFill>
                            <a:srgbClr val="A8246F"/>
                          </a:solidFill>
                          <a:effectLst/>
                        </a:rPr>
                        <a:t>по логике</a:t>
                      </a:r>
                      <a:endParaRPr lang="ru-RU" sz="2100" b="1" dirty="0">
                        <a:solidFill>
                          <a:srgbClr val="A8246F"/>
                        </a:solidFill>
                        <a:effectLst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2040">
                <a:tc>
                  <a:txBody>
                    <a:bodyPr/>
                    <a:lstStyle/>
                    <a:p>
                      <a:pPr marL="0" marR="0" indent="0" algn="ctr" defTabSz="9142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1" dirty="0" smtClean="0">
                          <a:solidFill>
                            <a:srgbClr val="A8246F"/>
                          </a:solidFill>
                          <a:effectLst/>
                        </a:rPr>
                        <a:t>02.01 – 08.01</a:t>
                      </a:r>
                      <a:endParaRPr lang="ru-RU" sz="2100" b="1" dirty="0">
                        <a:solidFill>
                          <a:srgbClr val="A8246F"/>
                        </a:solidFill>
                        <a:effectLst/>
                      </a:endParaRPr>
                    </a:p>
                  </a:txBody>
                  <a:tcPr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2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1" dirty="0" smtClean="0">
                          <a:solidFill>
                            <a:srgbClr val="0070C0"/>
                          </a:solidFill>
                          <a:effectLst/>
                        </a:rPr>
                        <a:t>Финальный</a:t>
                      </a:r>
                      <a:r>
                        <a:rPr lang="ru-RU" sz="2100" b="1" baseline="0" dirty="0" smtClean="0">
                          <a:solidFill>
                            <a:srgbClr val="0070C0"/>
                          </a:solidFill>
                          <a:effectLst/>
                        </a:rPr>
                        <a:t> республиканский заочный тур олимпиады учителей </a:t>
                      </a:r>
                      <a:r>
                        <a:rPr lang="ru-RU" sz="2100" b="1" baseline="0" dirty="0" smtClean="0">
                          <a:solidFill>
                            <a:srgbClr val="A8246F"/>
                          </a:solidFill>
                          <a:effectLst/>
                        </a:rPr>
                        <a:t>по физике</a:t>
                      </a:r>
                      <a:endParaRPr lang="ru-RU" sz="2100" b="1" dirty="0">
                        <a:solidFill>
                          <a:srgbClr val="A8246F"/>
                        </a:solidFill>
                        <a:effectLst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 descr="https://perm.hse.ru/data/2014/11/03/1102401293/IMG_36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76873"/>
            <a:ext cx="3456384" cy="267293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8799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84" y="0"/>
            <a:ext cx="9192896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5" y="-123395"/>
            <a:ext cx="8177983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в муниципалитетах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32" y="6000768"/>
            <a:ext cx="2133600" cy="365125"/>
          </a:xfrm>
        </p:spPr>
        <p:txBody>
          <a:bodyPr/>
          <a:lstStyle/>
          <a:p>
            <a:pPr>
              <a:defRPr/>
            </a:pPr>
            <a:fld id="{8D2FAABA-FA5A-4944-940C-A8188472EE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C:\Users\Afanaseva\Desktop\сам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79" y="91448"/>
            <a:ext cx="676250" cy="896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/>
        </p:nvSpPr>
        <p:spPr>
          <a:xfrm>
            <a:off x="179512" y="1621437"/>
            <a:ext cx="2520280" cy="3151712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Учебно-тренировочные сборы по подготовке к региональным этапам олимпиад 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444208" y="1719365"/>
            <a:ext cx="2520280" cy="3149795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Учебно-тренировочные сборы по подготовке к ЕГЭ и ОГЭ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www.altspu.ru/uploads/posts/2016-04/1459932379_v-velikom-novgorode-startuet-vserossijskaya-olimpiada-shkolniko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582" y="2444718"/>
            <a:ext cx="3269602" cy="29044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3142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2575</TotalTime>
  <Words>607</Words>
  <Application>Microsoft Office PowerPoint</Application>
  <PresentationFormat>Экран (4:3)</PresentationFormat>
  <Paragraphs>216</Paragraphs>
  <Slides>13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Воздушный поток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с одаренными детьми  на базе оздоровительного образовательного  центра «Дуслык» </vt:lpstr>
      <vt:lpstr>Работа с выпускниками</vt:lpstr>
      <vt:lpstr>Работа с учителями</vt:lpstr>
      <vt:lpstr>Работа в муниципалитетах</vt:lpstr>
      <vt:lpstr> План-график спортивно-массовых мероприятий среди обучающихся общеобразовательных организаций  </vt:lpstr>
      <vt:lpstr> Зональные соревнования по мини-футболу среди команд общеобразовательных организаций Республики Татарстан в рамках Общероссийского проекта  «Мини-футбол в школу»  </vt:lpstr>
      <vt:lpstr>Презентация PowerPoint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Заседание  Совета  по приоритетному  национальному  проекту  «Образование»   в  Республике  Татарстан</dc:title>
  <dc:creator>Ескулова</dc:creator>
  <cp:lastModifiedBy>Алсу Дависовна</cp:lastModifiedBy>
  <cp:revision>238</cp:revision>
  <cp:lastPrinted>2016-12-13T05:19:48Z</cp:lastPrinted>
  <dcterms:created xsi:type="dcterms:W3CDTF">2012-05-31T11:08:12Z</dcterms:created>
  <dcterms:modified xsi:type="dcterms:W3CDTF">2016-12-23T09:32:51Z</dcterms:modified>
</cp:coreProperties>
</file>